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59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tableStyles.xml><?xml version="1.0" encoding="utf-8"?>
<a:tblStyleLst xmlns:a="http://schemas.openxmlformats.org/drawingml/2006/main" xmlns:r="http://schemas.openxmlformats.org/officeDocument/2006/relationships" def="{62423821-4A3E-4DEF-9E9B-3D747FA2E184}">
  <a:tblStyle styleId="{62423821-4A3E-4DEF-9E9B-3D747FA2E184}" styleName="Table_0">
    <a:wholeTbl>
      <a:tcTxStyle>
        <a:font>
          <a:latin typeface="Arial"/>
          <a:ea typeface="Arial"/>
          <a:cs typeface="Arial"/>
        </a:font>
        <a:srgbClr val="000000"/>
      </a:tcTx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  <a:tblStyle styleId="{B4BD28E4-8F01-4923-8558-D679515C2926}" styleName="Table_1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13" Type="http://schemas.openxmlformats.org/officeDocument/2006/relationships/slide" Target="slides/slide7.xml"/><Relationship Id="rId12" Type="http://schemas.openxmlformats.org/officeDocument/2006/relationships/slide" Target="slides/slide6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slide" Target="slides/slide3.xml"/><Relationship Id="rId15" Type="http://schemas.openxmlformats.org/officeDocument/2006/relationships/slide" Target="slides/slide9.xml"/><Relationship Id="rId14" Type="http://schemas.openxmlformats.org/officeDocument/2006/relationships/slide" Target="slides/slide8.xml"/><Relationship Id="rId17" Type="http://schemas.openxmlformats.org/officeDocument/2006/relationships/slide" Target="slides/slide11.xml"/><Relationship Id="rId16" Type="http://schemas.openxmlformats.org/officeDocument/2006/relationships/slide" Target="slides/slide10.xml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g6d5c5c372a_0_36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4" name="Google Shape;54;g6d5c5c372a_0_36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g6d5c5c372a_0_41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8" name="Google Shape;108;g6d5c5c372a_0_4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g6d5c5c372a_0_40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4" name="Google Shape;114;g6d5c5c372a_0_40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6d5c5c372a_0_37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g6d5c5c372a_0_37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g6d5c5c372a_0_37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" name="Google Shape;66;g6d5c5c372a_0_37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g6d5c5c372a_0_38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Google Shape;72;g6d5c5c372a_0_38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g6d5c5c372a_0_38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8" name="Google Shape;78;g6d5c5c372a_0_38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g6d5c5c372a_0_39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Google Shape;84;g6d5c5c372a_0_39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g6d5c5c372a_0_39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0" name="Google Shape;90;g6d5c5c372a_0_39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g6d5c5c372a_0_40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6" name="Google Shape;96;g6d5c5c372a_0_40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g765fd7f878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2" name="Google Shape;102;g765fd7f878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10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11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2" name="Google Shape;12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3" name="Google Shape;13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8" name="Google Shape;48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9" name="Google Shape;49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14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6" name="Google Shape;16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  <p:pic>
        <p:nvPicPr>
          <p:cNvPr id="17" name="Google Shape;17;p3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6729075" y="95575"/>
            <a:ext cx="1846051" cy="1846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0" name="Google Shape;20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1" name="Google Shape;21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2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4" name="Google Shape;24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5" name="Google Shape;25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6" name="Google Shape;26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9" name="Google Shape;29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30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2" name="Google Shape;32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3" name="Google Shape;33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spTree>
      <p:nvGrpSpPr>
        <p:cNvPr id="34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6" name="Google Shape;36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9"/>
          <p:cNvSpPr/>
          <p:nvPr/>
        </p:nvSpPr>
        <p:spPr>
          <a:xfrm>
            <a:off x="4572000" y="25"/>
            <a:ext cx="4572000" cy="51435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9" name="Google Shape;39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40" name="Google Shape;40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41" name="Google Shape;41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>
                <a:solidFill>
                  <a:schemeClr val="dk1"/>
                </a:solidFill>
              </a:defRPr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42" name="Google Shape;42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5" name="Google Shape;45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9.xml"/><Relationship Id="rId13" Type="http://schemas.openxmlformats.org/officeDocument/2006/relationships/theme" Target="../theme/theme2.xml"/><Relationship Id="rId12" Type="http://schemas.openxmlformats.org/officeDocument/2006/relationships/slideLayout" Target="../slideLayouts/slideLayout11.xml"/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9" Type="http://schemas.openxmlformats.org/officeDocument/2006/relationships/slideLayout" Target="../slideLayouts/slideLayout8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imple-dark-2">
    <p:bg>
      <p:bgPr>
        <a:solidFill>
          <a:srgbClr val="005AA7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Char char="●"/>
              <a:defRPr sz="1800">
                <a:solidFill>
                  <a:schemeClr val="lt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Char char="○"/>
              <a:defRPr>
                <a:solidFill>
                  <a:schemeClr val="lt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Char char="■"/>
              <a:defRPr>
                <a:solidFill>
                  <a:schemeClr val="lt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Char char="●"/>
              <a:defRPr>
                <a:solidFill>
                  <a:schemeClr val="lt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Char char="○"/>
              <a:defRPr>
                <a:solidFill>
                  <a:schemeClr val="lt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Char char="■"/>
              <a:defRPr>
                <a:solidFill>
                  <a:schemeClr val="lt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Char char="●"/>
              <a:defRPr>
                <a:solidFill>
                  <a:schemeClr val="lt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Char char="○"/>
              <a:defRPr>
                <a:solidFill>
                  <a:schemeClr val="lt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lt2"/>
              </a:buClr>
              <a:buSzPts val="1400"/>
              <a:buChar char="■"/>
              <a:defRPr>
                <a:solidFill>
                  <a:schemeClr val="lt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lt2"/>
                </a:solidFill>
              </a:defRPr>
            </a:lvl1pPr>
            <a:lvl2pPr lvl="1" algn="r">
              <a:buNone/>
              <a:defRPr sz="1000">
                <a:solidFill>
                  <a:schemeClr val="lt2"/>
                </a:solidFill>
              </a:defRPr>
            </a:lvl2pPr>
            <a:lvl3pPr lvl="2" algn="r">
              <a:buNone/>
              <a:defRPr sz="1000">
                <a:solidFill>
                  <a:schemeClr val="lt2"/>
                </a:solidFill>
              </a:defRPr>
            </a:lvl3pPr>
            <a:lvl4pPr lvl="3" algn="r">
              <a:buNone/>
              <a:defRPr sz="1000">
                <a:solidFill>
                  <a:schemeClr val="lt2"/>
                </a:solidFill>
              </a:defRPr>
            </a:lvl4pPr>
            <a:lvl5pPr lvl="4" algn="r">
              <a:buNone/>
              <a:defRPr sz="1000">
                <a:solidFill>
                  <a:schemeClr val="lt2"/>
                </a:solidFill>
              </a:defRPr>
            </a:lvl5pPr>
            <a:lvl6pPr lvl="5" algn="r">
              <a:buNone/>
              <a:defRPr sz="1000">
                <a:solidFill>
                  <a:schemeClr val="lt2"/>
                </a:solidFill>
              </a:defRPr>
            </a:lvl6pPr>
            <a:lvl7pPr lvl="6" algn="r">
              <a:buNone/>
              <a:defRPr sz="1000">
                <a:solidFill>
                  <a:schemeClr val="lt2"/>
                </a:solidFill>
              </a:defRPr>
            </a:lvl7pPr>
            <a:lvl8pPr lvl="7" algn="r">
              <a:buNone/>
              <a:defRPr sz="1000">
                <a:solidFill>
                  <a:schemeClr val="lt2"/>
                </a:solidFill>
              </a:defRPr>
            </a:lvl8pPr>
            <a:lvl9pPr lvl="8" algn="r">
              <a:buNone/>
              <a:defRPr sz="1000">
                <a:solidFill>
                  <a:schemeClr val="lt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  <p:pic>
        <p:nvPicPr>
          <p:cNvPr id="9" name="Google Shape;9;p1"/>
          <p:cNvPicPr preferRelativeResize="0"/>
          <p:nvPr/>
        </p:nvPicPr>
        <p:blipFill>
          <a:blip r:embed="rId1">
            <a:alphaModFix/>
          </a:blip>
          <a:stretch>
            <a:fillRect/>
          </a:stretch>
        </p:blipFill>
        <p:spPr>
          <a:xfrm>
            <a:off x="8009850" y="210550"/>
            <a:ext cx="883825" cy="883825"/>
          </a:xfrm>
          <a:prstGeom prst="rect">
            <a:avLst/>
          </a:prstGeom>
          <a:noFill/>
          <a:ln>
            <a:noFill/>
          </a:ln>
        </p:spPr>
      </p:pic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2"/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Relationship Id="rId3" Type="http://schemas.openxmlformats.org/officeDocument/2006/relationships/hyperlink" Target="mailto:katerina.arnotova@cakovice.cz" TargetMode="Externa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hyperlink" Target="http://www.pocitamesvami.cz" TargetMode="Externa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6" name="Google Shape;56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083338" y="991750"/>
            <a:ext cx="5056975" cy="1496850"/>
          </a:xfrm>
          <a:prstGeom prst="rect">
            <a:avLst/>
          </a:prstGeom>
          <a:noFill/>
          <a:ln>
            <a:noFill/>
          </a:ln>
        </p:spPr>
      </p:pic>
      <p:sp>
        <p:nvSpPr>
          <p:cNvPr id="57" name="Google Shape;57;p13"/>
          <p:cNvSpPr txBox="1"/>
          <p:nvPr>
            <p:ph idx="4294967295" type="title"/>
          </p:nvPr>
        </p:nvSpPr>
        <p:spPr>
          <a:xfrm>
            <a:off x="351538" y="296410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48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cs" sz="3600"/>
              <a:t>PARTICIPATIVNÍ ROZPOČET</a:t>
            </a:r>
            <a:endParaRPr b="1" sz="36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cs" sz="3600"/>
              <a:t>MČ PRAHA - ČAKOVICE</a:t>
            </a:r>
            <a:endParaRPr b="1" sz="360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2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Fáze návrhu projektu od zadání k realizaci</a:t>
            </a:r>
            <a:endParaRPr/>
          </a:p>
        </p:txBody>
      </p:sp>
      <p:graphicFrame>
        <p:nvGraphicFramePr>
          <p:cNvPr id="111" name="Google Shape;111;p22"/>
          <p:cNvGraphicFramePr/>
          <p:nvPr/>
        </p:nvGraphicFramePr>
        <p:xfrm>
          <a:off x="253913" y="13919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{B4BD28E4-8F01-4923-8558-D679515C2926}</a:tableStyleId>
              </a:tblPr>
              <a:tblGrid>
                <a:gridCol w="2878725"/>
                <a:gridCol w="2878725"/>
                <a:gridCol w="2878725"/>
              </a:tblGrid>
              <a:tr h="75955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1600"/>
                        </a:spcAft>
                        <a:buNone/>
                      </a:pPr>
                      <a:r>
                        <a:rPr b="1" lang="cs">
                          <a:solidFill>
                            <a:srgbClr val="E9BF1E"/>
                          </a:solidFill>
                        </a:rPr>
                        <a:t>čeká na doplnění a schválení</a:t>
                      </a:r>
                      <a:br>
                        <a:rPr lang="cs">
                          <a:solidFill>
                            <a:schemeClr val="dk1"/>
                          </a:solidFill>
                        </a:rPr>
                      </a:br>
                      <a:r>
                        <a:rPr lang="cs">
                          <a:solidFill>
                            <a:schemeClr val="dk1"/>
                          </a:solidFill>
                        </a:rPr>
                        <a:t>je možná úprava navrhovatelem</a:t>
                      </a:r>
                      <a:endParaRPr>
                        <a:solidFill>
                          <a:srgbClr val="E9BF1E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1600"/>
                        </a:spcAft>
                        <a:buNone/>
                      </a:pPr>
                      <a:r>
                        <a:rPr b="1" lang="cs">
                          <a:solidFill>
                            <a:srgbClr val="E9BF1E"/>
                          </a:solidFill>
                        </a:rPr>
                        <a:t>předložený ke kontrole</a:t>
                      </a:r>
                      <a:br>
                        <a:rPr lang="cs">
                          <a:solidFill>
                            <a:schemeClr val="dk1"/>
                          </a:solidFill>
                        </a:rPr>
                      </a:br>
                      <a:r>
                        <a:rPr lang="cs">
                          <a:solidFill>
                            <a:schemeClr val="dk1"/>
                          </a:solidFill>
                        </a:rPr>
                        <a:t>úřad zveřejní nebo vrátí k doplnění</a:t>
                      </a:r>
                      <a:endParaRPr>
                        <a:solidFill>
                          <a:srgbClr val="E9BF1E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1600"/>
                        </a:spcAft>
                        <a:buNone/>
                      </a:pPr>
                      <a:r>
                        <a:rPr b="1" lang="cs">
                          <a:solidFill>
                            <a:srgbClr val="E9BF1E"/>
                          </a:solidFill>
                        </a:rPr>
                        <a:t>zveřejněný</a:t>
                      </a:r>
                      <a:br>
                        <a:rPr lang="cs">
                          <a:solidFill>
                            <a:schemeClr val="dk1"/>
                          </a:solidFill>
                        </a:rPr>
                      </a:br>
                      <a:r>
                        <a:rPr lang="cs">
                          <a:solidFill>
                            <a:schemeClr val="dk1"/>
                          </a:solidFill>
                        </a:rPr>
                        <a:t>je možné získávat podporu</a:t>
                      </a:r>
                      <a:endParaRPr/>
                    </a:p>
                  </a:txBody>
                  <a:tcPr marT="91425" marB="91425" marR="91425" marL="91425"/>
                </a:tc>
              </a:tr>
              <a:tr h="75955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1600"/>
                        </a:spcAft>
                        <a:buNone/>
                      </a:pPr>
                      <a:r>
                        <a:rPr b="1" lang="cs">
                          <a:solidFill>
                            <a:srgbClr val="E9BF1E"/>
                          </a:solidFill>
                        </a:rPr>
                        <a:t>schválený k podpoře</a:t>
                      </a:r>
                      <a:br>
                        <a:rPr lang="cs">
                          <a:solidFill>
                            <a:schemeClr val="dk1"/>
                          </a:solidFill>
                        </a:rPr>
                      </a:br>
                      <a:r>
                        <a:rPr lang="cs">
                          <a:solidFill>
                            <a:schemeClr val="dk1"/>
                          </a:solidFill>
                        </a:rPr>
                        <a:t>již nelze podávat nové projekty</a:t>
                      </a:r>
                      <a:endParaRPr>
                        <a:solidFill>
                          <a:srgbClr val="E9BF1E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1600"/>
                        </a:spcAft>
                        <a:buNone/>
                      </a:pPr>
                      <a:r>
                        <a:rPr b="1" lang="cs">
                          <a:solidFill>
                            <a:srgbClr val="E9BF1E"/>
                          </a:solidFill>
                        </a:rPr>
                        <a:t>zařazen k hlasování</a:t>
                      </a:r>
                      <a:br>
                        <a:rPr lang="cs">
                          <a:solidFill>
                            <a:schemeClr val="dk1"/>
                          </a:solidFill>
                        </a:rPr>
                      </a:br>
                      <a:r>
                        <a:rPr lang="cs">
                          <a:solidFill>
                            <a:schemeClr val="dk1"/>
                          </a:solidFill>
                        </a:rPr>
                        <a:t>hlasováním se rozhoduje o vítězných návrzích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1600"/>
                        </a:spcAft>
                        <a:buNone/>
                      </a:pPr>
                      <a:r>
                        <a:rPr b="1" lang="cs">
                          <a:solidFill>
                            <a:srgbClr val="E9BF1E"/>
                          </a:solidFill>
                        </a:rPr>
                        <a:t>nezískal dostatečnou podporu</a:t>
                      </a:r>
                      <a:br>
                        <a:rPr lang="cs">
                          <a:solidFill>
                            <a:schemeClr val="dk1"/>
                          </a:solidFill>
                        </a:rPr>
                      </a:br>
                      <a:r>
                        <a:rPr lang="cs">
                          <a:solidFill>
                            <a:schemeClr val="dk1"/>
                          </a:solidFill>
                        </a:rPr>
                        <a:t>nebyl zařazen do hlasování nebo nebyl v hlasování úspěšný</a:t>
                      </a:r>
                      <a:endParaRPr/>
                    </a:p>
                  </a:txBody>
                  <a:tcPr marT="91425" marB="91425" marR="91425" marL="91425"/>
                </a:tc>
              </a:tr>
              <a:tr h="98385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cs">
                          <a:solidFill>
                            <a:srgbClr val="E9BF1E"/>
                          </a:solidFill>
                        </a:rPr>
                        <a:t>určený k realizaci</a:t>
                      </a:r>
                      <a:br>
                        <a:rPr lang="cs">
                          <a:solidFill>
                            <a:schemeClr val="dk1"/>
                          </a:solidFill>
                        </a:rPr>
                      </a:br>
                      <a:r>
                        <a:rPr lang="cs">
                          <a:solidFill>
                            <a:schemeClr val="dk1"/>
                          </a:solidFill>
                        </a:rPr>
                        <a:t>projekt úřad bude realizovat</a:t>
                      </a:r>
                      <a:endParaRPr/>
                    </a:p>
                    <a:p>
                      <a:pPr indent="0" lvl="0" marL="0" rtl="0" algn="ctr">
                        <a:spcBef>
                          <a:spcPts val="1600"/>
                        </a:spcBef>
                        <a:spcAft>
                          <a:spcPts val="1600"/>
                        </a:spcAft>
                        <a:buNone/>
                      </a:pPr>
                      <a:r>
                        <a:t/>
                      </a:r>
                      <a:endParaRPr>
                        <a:solidFill>
                          <a:srgbClr val="E9BF1E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1600"/>
                        </a:spcAft>
                        <a:buNone/>
                      </a:pPr>
                      <a:r>
                        <a:rPr b="1" lang="cs">
                          <a:solidFill>
                            <a:srgbClr val="E9BF1E"/>
                          </a:solidFill>
                        </a:rPr>
                        <a:t>zamítnutý</a:t>
                      </a:r>
                      <a:br>
                        <a:rPr lang="cs">
                          <a:solidFill>
                            <a:schemeClr val="dk1"/>
                          </a:solidFill>
                        </a:rPr>
                      </a:br>
                      <a:r>
                        <a:rPr lang="cs">
                          <a:solidFill>
                            <a:schemeClr val="dk1"/>
                          </a:solidFill>
                        </a:rPr>
                        <a:t>návrh nesplnil pravidla</a:t>
                      </a:r>
                      <a:br>
                        <a:rPr lang="cs">
                          <a:solidFill>
                            <a:schemeClr val="dk1"/>
                          </a:solidFill>
                        </a:rPr>
                      </a:br>
                      <a:r>
                        <a:rPr lang="cs">
                          <a:solidFill>
                            <a:schemeClr val="dk1"/>
                          </a:solidFill>
                        </a:rPr>
                        <a:t>návrh zůstává zveřejněn pouze tehdy, pokud byl předložen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1600"/>
                        </a:spcAft>
                        <a:buNone/>
                      </a:pPr>
                      <a:r>
                        <a:rPr b="1" lang="cs">
                          <a:solidFill>
                            <a:srgbClr val="E9BF1E"/>
                          </a:solidFill>
                        </a:rPr>
                        <a:t>zrealizován</a:t>
                      </a:r>
                      <a:br>
                        <a:rPr lang="cs">
                          <a:solidFill>
                            <a:schemeClr val="dk1"/>
                          </a:solidFill>
                        </a:rPr>
                      </a:br>
                      <a:r>
                        <a:rPr lang="cs">
                          <a:solidFill>
                            <a:schemeClr val="dk1"/>
                          </a:solidFill>
                        </a:rPr>
                        <a:t>návrh byl zrealizován</a:t>
                      </a:r>
                      <a:br>
                        <a:rPr lang="cs">
                          <a:solidFill>
                            <a:schemeClr val="dk1"/>
                          </a:solidFill>
                        </a:rPr>
                      </a:br>
                      <a:endParaRPr/>
                    </a:p>
                  </a:txBody>
                  <a:tcPr marT="91425" marB="91425" marR="91425" marL="91425"/>
                </a:tc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2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DOTAZY A ZÁVĚR</a:t>
            </a:r>
            <a:endParaRPr/>
          </a:p>
        </p:txBody>
      </p:sp>
      <p:sp>
        <p:nvSpPr>
          <p:cNvPr id="117" name="Google Shape;117;p23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cs">
                <a:solidFill>
                  <a:srgbClr val="E9BF1E"/>
                </a:solidFill>
              </a:rPr>
              <a:t>KONTAKTY</a:t>
            </a:r>
            <a:endParaRPr b="1">
              <a:solidFill>
                <a:srgbClr val="E9BF1E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cs">
                <a:solidFill>
                  <a:schemeClr val="dk1"/>
                </a:solidFill>
              </a:rPr>
              <a:t>koordinátorka participativního rozpočtu</a:t>
            </a:r>
            <a:br>
              <a:rPr lang="cs">
                <a:solidFill>
                  <a:schemeClr val="dk1"/>
                </a:solidFill>
              </a:rPr>
            </a:br>
            <a:r>
              <a:rPr lang="cs">
                <a:solidFill>
                  <a:srgbClr val="E9BF1E"/>
                </a:solidFill>
              </a:rPr>
              <a:t>místostarostka </a:t>
            </a:r>
            <a:r>
              <a:rPr lang="cs">
                <a:solidFill>
                  <a:srgbClr val="E9BF1E"/>
                </a:solidFill>
              </a:rPr>
              <a:t>Kateřina Arnotová</a:t>
            </a:r>
            <a:br>
              <a:rPr lang="cs"/>
            </a:br>
            <a:r>
              <a:rPr lang="cs">
                <a:solidFill>
                  <a:schemeClr val="dk1"/>
                </a:solidFill>
              </a:rPr>
              <a:t>mail:	</a:t>
            </a:r>
            <a:r>
              <a:rPr lang="cs" u="sng">
                <a:solidFill>
                  <a:schemeClr val="dk1"/>
                </a:solidFill>
                <a:hlinkClick r:id="rId3"/>
              </a:rPr>
              <a:t>katerina.arnotova@cakovice.cz</a:t>
            </a:r>
            <a:br>
              <a:rPr lang="cs">
                <a:solidFill>
                  <a:schemeClr val="dk1"/>
                </a:solidFill>
              </a:rPr>
            </a:br>
            <a:r>
              <a:rPr lang="cs">
                <a:solidFill>
                  <a:schemeClr val="dk1"/>
                </a:solidFill>
              </a:rPr>
              <a:t>telefon:	277 003 442</a:t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CO JE PARTICIPATIVNÍ ROZPOČET</a:t>
            </a:r>
            <a:endParaRPr/>
          </a:p>
        </p:txBody>
      </p:sp>
      <p:sp>
        <p:nvSpPr>
          <p:cNvPr id="63" name="Google Shape;63;p1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45720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b="1" lang="cs">
                <a:solidFill>
                  <a:srgbClr val="E9BF1E"/>
                </a:solidFill>
              </a:rPr>
              <a:t>Participativní rozpočet</a:t>
            </a:r>
            <a:r>
              <a:rPr lang="cs"/>
              <a:t> </a:t>
            </a:r>
            <a:r>
              <a:rPr lang="cs">
                <a:solidFill>
                  <a:schemeClr val="dk1"/>
                </a:solidFill>
              </a:rPr>
              <a:t>je proces, ve kterém místní občané rozhodují, jak bude vynaložena část veřejného rozpočtu. Zapojují se tak přímo do rozhodovacího procesu o rozpočtu městské části.</a:t>
            </a:r>
            <a:endParaRPr>
              <a:solidFill>
                <a:schemeClr val="dk1"/>
              </a:solidFill>
            </a:endParaRPr>
          </a:p>
          <a:p>
            <a:pPr indent="45720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cs">
                <a:solidFill>
                  <a:srgbClr val="E9BF1E"/>
                </a:solidFill>
              </a:rPr>
              <a:t>● </a:t>
            </a:r>
            <a:r>
              <a:rPr lang="cs">
                <a:solidFill>
                  <a:schemeClr val="dk1"/>
                </a:solidFill>
              </a:rPr>
              <a:t>zapojení občanů do rozhodování o využití části finančních prostředků</a:t>
            </a:r>
            <a:br>
              <a:rPr lang="cs"/>
            </a:br>
            <a:r>
              <a:rPr lang="cs"/>
              <a:t>	</a:t>
            </a:r>
            <a:r>
              <a:rPr lang="cs">
                <a:solidFill>
                  <a:srgbClr val="E9BF1E"/>
                </a:solidFill>
              </a:rPr>
              <a:t>● </a:t>
            </a:r>
            <a:r>
              <a:rPr lang="cs">
                <a:solidFill>
                  <a:schemeClr val="dk1"/>
                </a:solidFill>
              </a:rPr>
              <a:t>možnost navrhování projektů ke zlepšení kvality života a veřejného prostoru</a:t>
            </a:r>
            <a:br>
              <a:rPr lang="cs"/>
            </a:br>
            <a:r>
              <a:rPr lang="cs"/>
              <a:t>	</a:t>
            </a:r>
            <a:r>
              <a:rPr lang="cs">
                <a:solidFill>
                  <a:srgbClr val="E9BF1E"/>
                </a:solidFill>
              </a:rPr>
              <a:t>● </a:t>
            </a:r>
            <a:r>
              <a:rPr lang="cs">
                <a:solidFill>
                  <a:schemeClr val="dk1"/>
                </a:solidFill>
              </a:rPr>
              <a:t>diskuze </a:t>
            </a:r>
            <a:r>
              <a:rPr lang="cs">
                <a:solidFill>
                  <a:schemeClr val="dk1"/>
                </a:solidFill>
              </a:rPr>
              <a:t>nad projekty a hlasovat o vítězných návrzích</a:t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PARAMETRY PARTICIPATIVNÍHO ROZPOČTU</a:t>
            </a:r>
            <a:endParaRPr/>
          </a:p>
        </p:txBody>
      </p:sp>
      <p:sp>
        <p:nvSpPr>
          <p:cNvPr id="69" name="Google Shape;69;p1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cs">
                <a:solidFill>
                  <a:srgbClr val="E9BF1E"/>
                </a:solidFill>
              </a:rPr>
              <a:t>OBČANÉ</a:t>
            </a:r>
            <a:r>
              <a:rPr lang="cs"/>
              <a:t>: </a:t>
            </a:r>
            <a:r>
              <a:rPr lang="cs">
                <a:solidFill>
                  <a:schemeClr val="dk1"/>
                </a:solidFill>
              </a:rPr>
              <a:t>podávají návrhy, hlasují a vyberou vítězné projekty</a:t>
            </a:r>
            <a:br>
              <a:rPr lang="cs"/>
            </a:br>
            <a:r>
              <a:rPr b="1" lang="cs">
                <a:solidFill>
                  <a:srgbClr val="E9BF1E"/>
                </a:solidFill>
              </a:rPr>
              <a:t>ÚŘAD</a:t>
            </a:r>
            <a:r>
              <a:rPr lang="cs"/>
              <a:t>: </a:t>
            </a:r>
            <a:r>
              <a:rPr lang="cs">
                <a:solidFill>
                  <a:schemeClr val="dk1"/>
                </a:solidFill>
              </a:rPr>
              <a:t>vyhradí finanční prostředky, zajistí koordinaci a následnou realizaci vítězných projektů</a:t>
            </a:r>
            <a:endParaRPr>
              <a:solidFill>
                <a:schemeClr val="dk1"/>
              </a:solidFill>
            </a:endParaRPr>
          </a:p>
          <a:p>
            <a:pPr indent="0" lvl="0" marL="45720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b="1" lang="cs">
                <a:solidFill>
                  <a:srgbClr val="E9BF1E"/>
                </a:solidFill>
              </a:rPr>
              <a:t>PARAMETRY</a:t>
            </a:r>
            <a:br>
              <a:rPr lang="cs"/>
            </a:br>
            <a:r>
              <a:rPr lang="cs">
                <a:solidFill>
                  <a:srgbClr val="E9BF1E"/>
                </a:solidFill>
              </a:rPr>
              <a:t>● </a:t>
            </a:r>
            <a:r>
              <a:rPr lang="cs">
                <a:solidFill>
                  <a:schemeClr val="dk1"/>
                </a:solidFill>
              </a:rPr>
              <a:t>alokovaná částka v rozpočtu MČ 500 000,- Kč</a:t>
            </a:r>
            <a:br>
              <a:rPr lang="cs"/>
            </a:br>
            <a:r>
              <a:rPr lang="cs">
                <a:solidFill>
                  <a:srgbClr val="E9BF1E"/>
                </a:solidFill>
              </a:rPr>
              <a:t>● </a:t>
            </a:r>
            <a:r>
              <a:rPr lang="cs">
                <a:solidFill>
                  <a:schemeClr val="dk1"/>
                </a:solidFill>
              </a:rPr>
              <a:t>návrhy projektů podávají občané s trvalou adresou v MČ ve věku 18+</a:t>
            </a:r>
            <a:br>
              <a:rPr lang="cs"/>
            </a:br>
            <a:r>
              <a:rPr lang="cs">
                <a:solidFill>
                  <a:srgbClr val="E9BF1E"/>
                </a:solidFill>
              </a:rPr>
              <a:t>● </a:t>
            </a:r>
            <a:r>
              <a:rPr lang="cs">
                <a:solidFill>
                  <a:schemeClr val="dk1"/>
                </a:solidFill>
              </a:rPr>
              <a:t>každý může podat jeden návrh projektu</a:t>
            </a:r>
            <a:br>
              <a:rPr lang="cs"/>
            </a:br>
            <a:r>
              <a:rPr lang="cs">
                <a:solidFill>
                  <a:srgbClr val="E9BF1E"/>
                </a:solidFill>
              </a:rPr>
              <a:t>● </a:t>
            </a:r>
            <a:r>
              <a:rPr lang="cs">
                <a:solidFill>
                  <a:schemeClr val="dk1"/>
                </a:solidFill>
              </a:rPr>
              <a:t>maximální náklady na jeden projekt 100 000,- Kč</a:t>
            </a:r>
            <a:br>
              <a:rPr lang="cs"/>
            </a:br>
            <a:r>
              <a:rPr lang="cs">
                <a:solidFill>
                  <a:srgbClr val="E9BF1E"/>
                </a:solidFill>
              </a:rPr>
              <a:t>● </a:t>
            </a:r>
            <a:r>
              <a:rPr lang="cs">
                <a:solidFill>
                  <a:schemeClr val="dk1"/>
                </a:solidFill>
              </a:rPr>
              <a:t>minimální náklady na jeden projekt 30 000,- Kč</a:t>
            </a:r>
            <a:br>
              <a:rPr lang="cs">
                <a:solidFill>
                  <a:schemeClr val="dk1"/>
                </a:solidFill>
              </a:rPr>
            </a:br>
            <a:r>
              <a:rPr lang="cs">
                <a:solidFill>
                  <a:srgbClr val="E9BF1E"/>
                </a:solidFill>
              </a:rPr>
              <a:t>● </a:t>
            </a:r>
            <a:r>
              <a:rPr lang="cs">
                <a:solidFill>
                  <a:schemeClr val="dk1"/>
                </a:solidFill>
              </a:rPr>
              <a:t>4 lokality: Čakovice, Miškovice, Třeboradice a sídliště</a:t>
            </a:r>
            <a:endParaRPr>
              <a:solidFill>
                <a:schemeClr val="dk1"/>
              </a:solidFill>
            </a:endParaRPr>
          </a:p>
          <a:p>
            <a:pPr indent="0" lvl="0" marL="45720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PODPOROVANÉ PROJEKTY</a:t>
            </a:r>
            <a:endParaRPr/>
          </a:p>
        </p:txBody>
      </p:sp>
      <p:sp>
        <p:nvSpPr>
          <p:cNvPr id="75" name="Google Shape;75;p1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cs">
                <a:solidFill>
                  <a:srgbClr val="E9BF1E"/>
                </a:solidFill>
              </a:rPr>
              <a:t>PÉČE O ŽIVOTNÍ PROSTŘEDÍ A VEŘEJNÝ PROSTOR</a:t>
            </a:r>
            <a:br>
              <a:rPr b="1" lang="cs">
                <a:solidFill>
                  <a:srgbClr val="E9BF1E"/>
                </a:solidFill>
              </a:rPr>
            </a:br>
            <a:r>
              <a:rPr lang="cs">
                <a:solidFill>
                  <a:srgbClr val="E9BF1E"/>
                </a:solidFill>
              </a:rPr>
              <a:t>● </a:t>
            </a:r>
            <a:r>
              <a:rPr lang="cs">
                <a:solidFill>
                  <a:schemeClr val="dk1"/>
                </a:solidFill>
              </a:rPr>
              <a:t>podpořeny budou drobné zásahy přispívající k oživení veřejných prostranství</a:t>
            </a:r>
            <a:r>
              <a:rPr lang="cs"/>
              <a:t> </a:t>
            </a:r>
            <a:br>
              <a:rPr lang="cs"/>
            </a:br>
            <a:r>
              <a:rPr lang="cs">
                <a:solidFill>
                  <a:srgbClr val="E9BF1E"/>
                </a:solidFill>
              </a:rPr>
              <a:t>● </a:t>
            </a:r>
            <a:r>
              <a:rPr lang="cs">
                <a:solidFill>
                  <a:schemeClr val="dk1"/>
                </a:solidFill>
              </a:rPr>
              <a:t>návrhy směřující k ochraně přírody a zlepšování životního prostředí městské části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b="1" lang="cs">
                <a:solidFill>
                  <a:srgbClr val="E9BF1E"/>
                </a:solidFill>
              </a:rPr>
              <a:t>KOMUNITNÍ ŽIVOT A AKTIVNÍ TRÁVENÍ VOLNÉHO ČASU</a:t>
            </a:r>
            <a:br>
              <a:rPr lang="cs"/>
            </a:br>
            <a:r>
              <a:rPr lang="cs">
                <a:solidFill>
                  <a:srgbClr val="E9BF1E"/>
                </a:solidFill>
              </a:rPr>
              <a:t>● </a:t>
            </a:r>
            <a:r>
              <a:rPr lang="cs">
                <a:solidFill>
                  <a:schemeClr val="dk1"/>
                </a:solidFill>
              </a:rPr>
              <a:t>vytvoření zázemí pro sousedské/komunitní aktivity</a:t>
            </a:r>
            <a:br>
              <a:rPr lang="cs"/>
            </a:br>
            <a:r>
              <a:rPr lang="cs">
                <a:solidFill>
                  <a:srgbClr val="E9BF1E"/>
                </a:solidFill>
              </a:rPr>
              <a:t>● </a:t>
            </a:r>
            <a:r>
              <a:rPr lang="cs">
                <a:solidFill>
                  <a:schemeClr val="dk1"/>
                </a:solidFill>
              </a:rPr>
              <a:t>zázemí pro n</a:t>
            </a:r>
            <a:r>
              <a:rPr lang="cs">
                <a:solidFill>
                  <a:schemeClr val="dk1"/>
                </a:solidFill>
              </a:rPr>
              <a:t>eorganizované volnočasové aktivity dětí, mládeže i dospělých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cs">
                <a:solidFill>
                  <a:schemeClr val="dk1"/>
                </a:solidFill>
              </a:rPr>
              <a:t>Projekt musí být realizován na pozemcích v majetku či svěřené správě Městské části Praha-Čakovice a realizace v kompetenci samosprávy MČ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NEPODPOROVANÉ PROJEKTY</a:t>
            </a:r>
            <a:endParaRPr/>
          </a:p>
        </p:txBody>
      </p:sp>
      <p:sp>
        <p:nvSpPr>
          <p:cNvPr id="81" name="Google Shape;81;p17"/>
          <p:cNvSpPr txBox="1"/>
          <p:nvPr>
            <p:ph idx="1" type="body"/>
          </p:nvPr>
        </p:nvSpPr>
        <p:spPr>
          <a:xfrm>
            <a:off x="311700" y="1152475"/>
            <a:ext cx="8520600" cy="3465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cs">
                <a:solidFill>
                  <a:srgbClr val="E9BF1E"/>
                </a:solidFill>
              </a:rPr>
              <a:t>NELZE PODPOŘIT</a:t>
            </a:r>
            <a:endParaRPr b="1">
              <a:solidFill>
                <a:srgbClr val="E9BF1E"/>
              </a:solidFill>
            </a:endParaRPr>
          </a:p>
          <a:p>
            <a:pPr indent="45720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cs">
                <a:solidFill>
                  <a:srgbClr val="E9BF1E"/>
                </a:solidFill>
              </a:rPr>
              <a:t>● </a:t>
            </a:r>
            <a:r>
              <a:rPr lang="cs">
                <a:solidFill>
                  <a:schemeClr val="dk1"/>
                </a:solidFill>
              </a:rPr>
              <a:t>vyžadující pro realizaci územní rozhodnutí či stavební povolení</a:t>
            </a:r>
            <a:br>
              <a:rPr lang="cs"/>
            </a:br>
            <a:r>
              <a:rPr lang="cs"/>
              <a:t>	</a:t>
            </a:r>
            <a:r>
              <a:rPr lang="cs">
                <a:solidFill>
                  <a:srgbClr val="E9BF1E"/>
                </a:solidFill>
              </a:rPr>
              <a:t>● </a:t>
            </a:r>
            <a:r>
              <a:rPr lang="cs">
                <a:solidFill>
                  <a:schemeClr val="dk1"/>
                </a:solidFill>
              </a:rPr>
              <a:t>komerční (např. vybudování zahrádky před oblíbenou restaurací/kavárnou)</a:t>
            </a:r>
            <a:br>
              <a:rPr lang="cs"/>
            </a:br>
            <a:r>
              <a:rPr lang="cs"/>
              <a:t>	</a:t>
            </a:r>
            <a:r>
              <a:rPr lang="cs">
                <a:solidFill>
                  <a:srgbClr val="E9BF1E"/>
                </a:solidFill>
              </a:rPr>
              <a:t>● </a:t>
            </a:r>
            <a:r>
              <a:rPr lang="cs">
                <a:solidFill>
                  <a:schemeClr val="dk1"/>
                </a:solidFill>
              </a:rPr>
              <a:t>propagující subjekty komerčního či politického charakteru a produkty,</a:t>
            </a:r>
            <a:br>
              <a:rPr lang="cs">
                <a:solidFill>
                  <a:schemeClr val="dk1"/>
                </a:solidFill>
              </a:rPr>
            </a:br>
            <a:r>
              <a:rPr lang="cs">
                <a:solidFill>
                  <a:schemeClr val="dk1"/>
                </a:solidFill>
              </a:rPr>
              <a:t>	   služby nebo činnosti takových subjektů</a:t>
            </a:r>
            <a:br>
              <a:rPr lang="cs"/>
            </a:br>
            <a:r>
              <a:rPr lang="cs"/>
              <a:t>	</a:t>
            </a:r>
            <a:r>
              <a:rPr lang="cs">
                <a:solidFill>
                  <a:srgbClr val="E9BF1E"/>
                </a:solidFill>
              </a:rPr>
              <a:t>● </a:t>
            </a:r>
            <a:r>
              <a:rPr lang="cs">
                <a:solidFill>
                  <a:schemeClr val="dk1"/>
                </a:solidFill>
              </a:rPr>
              <a:t>v nichž je obvyklá životnost navrhovaných prvků menší než 3 roky</a:t>
            </a:r>
            <a:br>
              <a:rPr lang="cs"/>
            </a:br>
            <a:r>
              <a:rPr lang="cs"/>
              <a:t>	</a:t>
            </a:r>
            <a:r>
              <a:rPr lang="cs">
                <a:solidFill>
                  <a:srgbClr val="E9BF1E"/>
                </a:solidFill>
              </a:rPr>
              <a:t>● </a:t>
            </a:r>
            <a:r>
              <a:rPr lang="cs">
                <a:solidFill>
                  <a:schemeClr val="dk1"/>
                </a:solidFill>
              </a:rPr>
              <a:t>týkající se dopravních opatření, např. instalace světelných zařízení,</a:t>
            </a:r>
            <a:br>
              <a:rPr lang="cs">
                <a:solidFill>
                  <a:schemeClr val="dk1"/>
                </a:solidFill>
              </a:rPr>
            </a:br>
            <a:r>
              <a:rPr lang="cs">
                <a:solidFill>
                  <a:schemeClr val="dk1"/>
                </a:solidFill>
              </a:rPr>
              <a:t>	   přechodů pro chodce nebo úprav křižovatek a komunikací vedoucích</a:t>
            </a:r>
            <a:br>
              <a:rPr lang="cs">
                <a:solidFill>
                  <a:schemeClr val="dk1"/>
                </a:solidFill>
              </a:rPr>
            </a:br>
            <a:r>
              <a:rPr lang="cs">
                <a:solidFill>
                  <a:schemeClr val="dk1"/>
                </a:solidFill>
              </a:rPr>
              <a:t>	   ke zklidnění dopravy</a:t>
            </a:r>
            <a:endParaRPr>
              <a:solidFill>
                <a:schemeClr val="dk1"/>
              </a:solidFill>
            </a:endParaRPr>
          </a:p>
          <a:p>
            <a:pPr indent="45720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cs">
                <a:solidFill>
                  <a:schemeClr val="dk1"/>
                </a:solidFill>
              </a:rPr>
              <a:t>                                                                         </a:t>
            </a:r>
            <a:r>
              <a:rPr lang="cs"/>
              <a:t>                     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45720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PODÁVÁNÍ NÁVRHŮ</a:t>
            </a:r>
            <a:endParaRPr/>
          </a:p>
        </p:txBody>
      </p:sp>
      <p:sp>
        <p:nvSpPr>
          <p:cNvPr id="87" name="Google Shape;87;p1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45720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>
                <a:solidFill>
                  <a:srgbClr val="E9BF1E"/>
                </a:solidFill>
              </a:rPr>
              <a:t>● </a:t>
            </a:r>
            <a:r>
              <a:rPr lang="cs">
                <a:solidFill>
                  <a:schemeClr val="dk1"/>
                </a:solidFill>
              </a:rPr>
              <a:t>online formuláře na </a:t>
            </a:r>
            <a:r>
              <a:rPr lang="cs" u="sng">
                <a:solidFill>
                  <a:schemeClr val="dk1"/>
                </a:solidFill>
                <a:hlinkClick r:id="rId3"/>
              </a:rPr>
              <a:t>www.pocitamesvami.cz</a:t>
            </a:r>
            <a:br>
              <a:rPr lang="cs"/>
            </a:br>
            <a:r>
              <a:rPr lang="cs"/>
              <a:t>	</a:t>
            </a:r>
            <a:r>
              <a:rPr lang="cs">
                <a:solidFill>
                  <a:srgbClr val="E9BF1E"/>
                </a:solidFill>
              </a:rPr>
              <a:t>● </a:t>
            </a:r>
            <a:r>
              <a:rPr lang="cs">
                <a:solidFill>
                  <a:schemeClr val="dk1"/>
                </a:solidFill>
              </a:rPr>
              <a:t>prostředn</a:t>
            </a:r>
            <a:r>
              <a:rPr lang="cs">
                <a:solidFill>
                  <a:schemeClr val="dk1"/>
                </a:solidFill>
              </a:rPr>
              <a:t>ictvím tištěného formuláře</a:t>
            </a:r>
            <a:endParaRPr>
              <a:solidFill>
                <a:schemeClr val="dk1"/>
              </a:solidFill>
            </a:endParaRPr>
          </a:p>
          <a:p>
            <a:pPr indent="45720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b="1" lang="cs">
                <a:solidFill>
                  <a:srgbClr val="E9BF1E"/>
                </a:solidFill>
              </a:rPr>
              <a:t>OBSAH NÁVRHU</a:t>
            </a:r>
            <a:br>
              <a:rPr lang="cs"/>
            </a:br>
            <a:r>
              <a:rPr lang="cs"/>
              <a:t>	</a:t>
            </a:r>
            <a:r>
              <a:rPr lang="cs">
                <a:solidFill>
                  <a:srgbClr val="E9BF1E"/>
                </a:solidFill>
              </a:rPr>
              <a:t>●</a:t>
            </a:r>
            <a:r>
              <a:rPr lang="cs">
                <a:solidFill>
                  <a:schemeClr val="dk1"/>
                </a:solidFill>
              </a:rPr>
              <a:t> </a:t>
            </a:r>
            <a:r>
              <a:rPr lang="cs">
                <a:solidFill>
                  <a:schemeClr val="dk1"/>
                </a:solidFill>
              </a:rPr>
              <a:t>identifikační údaje navrhovatele včetně kontaktů</a:t>
            </a:r>
            <a:br>
              <a:rPr lang="cs"/>
            </a:br>
            <a:r>
              <a:rPr lang="cs"/>
              <a:t>	</a:t>
            </a:r>
            <a:r>
              <a:rPr lang="cs">
                <a:solidFill>
                  <a:srgbClr val="E9BF1E"/>
                </a:solidFill>
              </a:rPr>
              <a:t>● </a:t>
            </a:r>
            <a:r>
              <a:rPr lang="cs">
                <a:solidFill>
                  <a:schemeClr val="dk1"/>
                </a:solidFill>
              </a:rPr>
              <a:t>název a krátký a výstižný popis návrhu</a:t>
            </a:r>
            <a:br>
              <a:rPr lang="cs"/>
            </a:br>
            <a:r>
              <a:rPr lang="cs"/>
              <a:t>	</a:t>
            </a:r>
            <a:r>
              <a:rPr lang="cs">
                <a:solidFill>
                  <a:srgbClr val="E9BF1E"/>
                </a:solidFill>
              </a:rPr>
              <a:t>● </a:t>
            </a:r>
            <a:r>
              <a:rPr lang="cs">
                <a:solidFill>
                  <a:schemeClr val="dk1"/>
                </a:solidFill>
              </a:rPr>
              <a:t>jednoznačné umístění návrhu</a:t>
            </a:r>
            <a:br>
              <a:rPr lang="cs"/>
            </a:br>
            <a:r>
              <a:rPr lang="cs"/>
              <a:t>	</a:t>
            </a:r>
            <a:r>
              <a:rPr lang="cs">
                <a:solidFill>
                  <a:srgbClr val="E9BF1E"/>
                </a:solidFill>
              </a:rPr>
              <a:t>● </a:t>
            </a:r>
            <a:r>
              <a:rPr lang="cs">
                <a:solidFill>
                  <a:schemeClr val="dk1"/>
                </a:solidFill>
              </a:rPr>
              <a:t>podrobný rozpočet na předepsaném formuláři</a:t>
            </a:r>
            <a:br>
              <a:rPr lang="cs"/>
            </a:br>
            <a:r>
              <a:rPr lang="cs"/>
              <a:t>	</a:t>
            </a:r>
            <a:r>
              <a:rPr lang="cs">
                <a:solidFill>
                  <a:srgbClr val="E9BF1E"/>
                </a:solidFill>
              </a:rPr>
              <a:t>● </a:t>
            </a:r>
            <a:r>
              <a:rPr lang="cs">
                <a:solidFill>
                  <a:schemeClr val="dk1"/>
                </a:solidFill>
              </a:rPr>
              <a:t>fotografie současného stavu lokality</a:t>
            </a:r>
            <a:br>
              <a:rPr lang="cs"/>
            </a:br>
            <a:r>
              <a:rPr lang="cs"/>
              <a:t>	</a:t>
            </a:r>
            <a:r>
              <a:rPr lang="cs">
                <a:solidFill>
                  <a:srgbClr val="E9BF1E"/>
                </a:solidFill>
              </a:rPr>
              <a:t>● </a:t>
            </a:r>
            <a:r>
              <a:rPr lang="cs">
                <a:solidFill>
                  <a:schemeClr val="dk1"/>
                </a:solidFill>
              </a:rPr>
              <a:t>doporučujeme připojit příklady referenčních projektů</a:t>
            </a:r>
            <a:br>
              <a:rPr lang="cs"/>
            </a:br>
            <a:r>
              <a:rPr lang="cs"/>
              <a:t>	</a:t>
            </a:r>
            <a:r>
              <a:rPr lang="cs">
                <a:solidFill>
                  <a:srgbClr val="E9BF1E"/>
                </a:solidFill>
              </a:rPr>
              <a:t>● </a:t>
            </a:r>
            <a:r>
              <a:rPr lang="cs">
                <a:solidFill>
                  <a:schemeClr val="dk1"/>
                </a:solidFill>
              </a:rPr>
              <a:t>doporučujeme připojit n</a:t>
            </a:r>
            <a:r>
              <a:rPr lang="cs">
                <a:solidFill>
                  <a:schemeClr val="dk1"/>
                </a:solidFill>
              </a:rPr>
              <a:t>ákres či vizualizaci navrhovaného řešení</a:t>
            </a:r>
            <a:r>
              <a:rPr lang="cs">
                <a:solidFill>
                  <a:srgbClr val="E9BF1E"/>
                </a:solidFill>
              </a:rPr>
              <a:t> 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HLASOVÁNÍ A URČENÍ VÝSLEDKŮ</a:t>
            </a:r>
            <a:endParaRPr/>
          </a:p>
        </p:txBody>
      </p:sp>
      <p:sp>
        <p:nvSpPr>
          <p:cNvPr id="93" name="Google Shape;93;p1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>
                <a:solidFill>
                  <a:schemeClr val="dk1"/>
                </a:solidFill>
              </a:rPr>
              <a:t>Hlasovat v participativním rozpočtu městské části může každý, kdo se registruje na portálu pocitamesvami.cz, nejen občané MČ</a:t>
            </a:r>
            <a:br>
              <a:rPr lang="cs">
                <a:solidFill>
                  <a:schemeClr val="dk1"/>
                </a:solidFill>
              </a:rPr>
            </a:br>
            <a:r>
              <a:rPr lang="cs">
                <a:solidFill>
                  <a:srgbClr val="E9BF1E"/>
                </a:solidFill>
              </a:rPr>
              <a:t>● </a:t>
            </a:r>
            <a:r>
              <a:rPr lang="cs">
                <a:solidFill>
                  <a:schemeClr val="dk1"/>
                </a:solidFill>
              </a:rPr>
              <a:t>k</a:t>
            </a:r>
            <a:r>
              <a:rPr lang="cs">
                <a:solidFill>
                  <a:schemeClr val="dk1"/>
                </a:solidFill>
              </a:rPr>
              <a:t>aždý hlasující může podpořit nejméně 2 a nejvýše 3 různé návrhy</a:t>
            </a:r>
            <a:br>
              <a:rPr lang="cs"/>
            </a:br>
            <a:r>
              <a:rPr lang="cs">
                <a:solidFill>
                  <a:srgbClr val="E9BF1E"/>
                </a:solidFill>
              </a:rPr>
              <a:t>● </a:t>
            </a:r>
            <a:r>
              <a:rPr lang="cs">
                <a:solidFill>
                  <a:schemeClr val="dk1"/>
                </a:solidFill>
              </a:rPr>
              <a:t>k</a:t>
            </a:r>
            <a:r>
              <a:rPr lang="cs">
                <a:solidFill>
                  <a:schemeClr val="dk1"/>
                </a:solidFill>
              </a:rPr>
              <a:t>aždý hlasující může udělit záporný hlas jednomu návrhu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b="1" lang="cs">
                <a:solidFill>
                  <a:srgbClr val="E9BF1E"/>
                </a:solidFill>
              </a:rPr>
              <a:t>STANOVENÍ VÍTĚZNÝCH PROJEKTŮ</a:t>
            </a:r>
            <a:br>
              <a:rPr lang="cs"/>
            </a:br>
            <a:r>
              <a:rPr lang="cs">
                <a:solidFill>
                  <a:srgbClr val="E9BF1E"/>
                </a:solidFill>
              </a:rPr>
              <a:t>● </a:t>
            </a:r>
            <a:r>
              <a:rPr lang="cs">
                <a:solidFill>
                  <a:schemeClr val="dk1"/>
                </a:solidFill>
              </a:rPr>
              <a:t>na základě celkového součtu všech udělených kladných a záporných hlasů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b="1" lang="cs">
                <a:solidFill>
                  <a:srgbClr val="E9BF1E"/>
                </a:solidFill>
              </a:rPr>
              <a:t>VÝJIMKY</a:t>
            </a:r>
            <a:br>
              <a:rPr lang="cs"/>
            </a:br>
            <a:r>
              <a:rPr lang="cs">
                <a:solidFill>
                  <a:srgbClr val="E9BF1E"/>
                </a:solidFill>
              </a:rPr>
              <a:t>● </a:t>
            </a:r>
            <a:r>
              <a:rPr lang="cs">
                <a:solidFill>
                  <a:schemeClr val="dk1"/>
                </a:solidFill>
              </a:rPr>
              <a:t>upřednostnění lokality (aby v každé z lokalit byl minimálně jeden projekt)</a:t>
            </a:r>
            <a:br>
              <a:rPr lang="cs">
                <a:solidFill>
                  <a:schemeClr val="dk1"/>
                </a:solidFill>
              </a:rPr>
            </a:br>
            <a:r>
              <a:rPr lang="cs">
                <a:solidFill>
                  <a:srgbClr val="E9BF1E"/>
                </a:solidFill>
              </a:rPr>
              <a:t>● </a:t>
            </a:r>
            <a:r>
              <a:rPr lang="cs">
                <a:solidFill>
                  <a:schemeClr val="dk1"/>
                </a:solidFill>
              </a:rPr>
              <a:t>kontroverzní projekt s velkým počtem záporných bodů (definováno v pravidlech)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2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HARMONOGRAM</a:t>
            </a:r>
            <a:endParaRPr/>
          </a:p>
        </p:txBody>
      </p:sp>
      <p:sp>
        <p:nvSpPr>
          <p:cNvPr id="99" name="Google Shape;99;p20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cs">
                <a:solidFill>
                  <a:srgbClr val="E9BF1E"/>
                </a:solidFill>
              </a:rPr>
              <a:t>PŘÍPRAVA PRAVIDEL</a:t>
            </a:r>
            <a:br>
              <a:rPr lang="cs"/>
            </a:br>
            <a:r>
              <a:rPr lang="cs">
                <a:solidFill>
                  <a:srgbClr val="E9BF1E"/>
                </a:solidFill>
              </a:rPr>
              <a:t>● </a:t>
            </a:r>
            <a:r>
              <a:rPr lang="cs">
                <a:solidFill>
                  <a:schemeClr val="dk1"/>
                </a:solidFill>
              </a:rPr>
              <a:t>návrh od zítřka vyvěšen na webu</a:t>
            </a:r>
            <a:br>
              <a:rPr lang="cs">
                <a:solidFill>
                  <a:schemeClr val="dk1"/>
                </a:solidFill>
              </a:rPr>
            </a:br>
            <a:r>
              <a:rPr lang="cs">
                <a:solidFill>
                  <a:srgbClr val="E9BF1E"/>
                </a:solidFill>
              </a:rPr>
              <a:t>● </a:t>
            </a:r>
            <a:r>
              <a:rPr lang="cs">
                <a:solidFill>
                  <a:schemeClr val="dk1"/>
                </a:solidFill>
              </a:rPr>
              <a:t>m</a:t>
            </a:r>
            <a:r>
              <a:rPr lang="cs">
                <a:solidFill>
                  <a:schemeClr val="dk1"/>
                </a:solidFill>
              </a:rPr>
              <a:t>ožnost vyjádřit se k textové podobě pravidel do 20. ledna 2020 včetně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b="1" lang="cs">
                <a:solidFill>
                  <a:srgbClr val="E9BF1E"/>
                </a:solidFill>
              </a:rPr>
              <a:t>PODÁVÁNÍ NÁVRHŮ</a:t>
            </a:r>
            <a:br>
              <a:rPr lang="cs"/>
            </a:br>
            <a:r>
              <a:rPr lang="cs">
                <a:solidFill>
                  <a:srgbClr val="E9BF1E"/>
                </a:solidFill>
              </a:rPr>
              <a:t>● </a:t>
            </a:r>
            <a:r>
              <a:rPr lang="cs">
                <a:solidFill>
                  <a:schemeClr val="dk1"/>
                </a:solidFill>
              </a:rPr>
              <a:t>možnost podávat návrhy od 2. března 2020 do 23. března 2020 (plán)</a:t>
            </a:r>
            <a:br>
              <a:rPr lang="cs"/>
            </a:br>
            <a:r>
              <a:rPr lang="cs">
                <a:solidFill>
                  <a:srgbClr val="E9BF1E"/>
                </a:solidFill>
              </a:rPr>
              <a:t>● </a:t>
            </a:r>
            <a:r>
              <a:rPr lang="cs">
                <a:solidFill>
                  <a:schemeClr val="dk1"/>
                </a:solidFill>
              </a:rPr>
              <a:t>přijaté návrhy po kontrole zveřejněné, navrhovatelé mohou získávat</a:t>
            </a:r>
            <a:br>
              <a:rPr lang="cs">
                <a:solidFill>
                  <a:schemeClr val="dk1"/>
                </a:solidFill>
              </a:rPr>
            </a:br>
            <a:r>
              <a:rPr lang="cs">
                <a:solidFill>
                  <a:schemeClr val="dk1"/>
                </a:solidFill>
              </a:rPr>
              <a:t>   veřejnou podporu potřebnou pro zařazení do závěrečného hlasování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b="1" lang="cs">
                <a:solidFill>
                  <a:srgbClr val="E9BF1E"/>
                </a:solidFill>
              </a:rPr>
              <a:t>HLASOVÁNÍ</a:t>
            </a:r>
            <a:br>
              <a:rPr lang="cs"/>
            </a:br>
            <a:r>
              <a:rPr lang="cs">
                <a:solidFill>
                  <a:srgbClr val="E9BF1E"/>
                </a:solidFill>
              </a:rPr>
              <a:t>● </a:t>
            </a:r>
            <a:r>
              <a:rPr lang="cs">
                <a:solidFill>
                  <a:schemeClr val="dk1"/>
                </a:solidFill>
              </a:rPr>
              <a:t>bude oznámeno v Čakovických novinách, na webu a pomocí sociálních sítí</a:t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2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Podrobný harmonogram</a:t>
            </a:r>
            <a:endParaRPr/>
          </a:p>
        </p:txBody>
      </p:sp>
      <p:graphicFrame>
        <p:nvGraphicFramePr>
          <p:cNvPr id="105" name="Google Shape;105;p21"/>
          <p:cNvGraphicFramePr/>
          <p:nvPr/>
        </p:nvGraphicFramePr>
        <p:xfrm>
          <a:off x="333350" y="121530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{62423821-4A3E-4DEF-9E9B-3D747FA2E184}</a:tableStyleId>
              </a:tblPr>
              <a:tblGrid>
                <a:gridCol w="759325"/>
                <a:gridCol w="1865400"/>
                <a:gridCol w="2347325"/>
                <a:gridCol w="2228850"/>
                <a:gridCol w="1276400"/>
              </a:tblGrid>
              <a:tr h="54132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solidFill>
                          <a:srgbClr val="E9BF1E"/>
                        </a:solidFill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5AA7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cs">
                          <a:solidFill>
                            <a:srgbClr val="E9BF1E"/>
                          </a:solidFill>
                        </a:rPr>
                        <a:t>FÁZE</a:t>
                      </a:r>
                      <a:endParaRPr b="1">
                        <a:solidFill>
                          <a:srgbClr val="E9BF1E"/>
                        </a:solidFill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5AA7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cs">
                          <a:solidFill>
                            <a:srgbClr val="E9BF1E"/>
                          </a:solidFill>
                        </a:rPr>
                        <a:t>OD</a:t>
                      </a:r>
                      <a:endParaRPr b="1">
                        <a:solidFill>
                          <a:srgbClr val="E9BF1E"/>
                        </a:solidFill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5AA7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cs">
                          <a:solidFill>
                            <a:srgbClr val="E9BF1E"/>
                          </a:solidFill>
                        </a:rPr>
                        <a:t>DO</a:t>
                      </a:r>
                      <a:endParaRPr b="1">
                        <a:solidFill>
                          <a:srgbClr val="E9BF1E"/>
                        </a:solidFill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5AA7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cs">
                          <a:solidFill>
                            <a:srgbClr val="E9BF1E"/>
                          </a:solidFill>
                        </a:rPr>
                        <a:t>POČET DNÍ</a:t>
                      </a:r>
                      <a:endParaRPr b="1">
                        <a:solidFill>
                          <a:srgbClr val="E9BF1E"/>
                        </a:solidFill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5AA7"/>
                    </a:solidFill>
                  </a:tcPr>
                </a:tc>
              </a:tr>
              <a:tr h="54132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cs">
                          <a:solidFill>
                            <a:schemeClr val="dk1"/>
                          </a:solidFill>
                        </a:rPr>
                        <a:t>1</a:t>
                      </a:r>
                      <a:endParaRPr b="1">
                        <a:solidFill>
                          <a:schemeClr val="dk1"/>
                        </a:solidFill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5AA7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cs">
                          <a:solidFill>
                            <a:schemeClr val="dk1"/>
                          </a:solidFill>
                        </a:rPr>
                        <a:t>Podávání návrhů</a:t>
                      </a:r>
                      <a:endParaRPr b="1">
                        <a:solidFill>
                          <a:schemeClr val="dk1"/>
                        </a:solidFill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5AA7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cs">
                          <a:solidFill>
                            <a:schemeClr val="dk1"/>
                          </a:solidFill>
                        </a:rPr>
                        <a:t>pondělí 2. března 2020 8:00:00</a:t>
                      </a:r>
                      <a:endParaRPr b="1">
                        <a:solidFill>
                          <a:schemeClr val="dk1"/>
                        </a:solidFill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5AA7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cs">
                          <a:solidFill>
                            <a:schemeClr val="dk1"/>
                          </a:solidFill>
                        </a:rPr>
                        <a:t>pondělí 23. března 2020 18:00:00</a:t>
                      </a:r>
                      <a:endParaRPr b="1">
                        <a:solidFill>
                          <a:schemeClr val="dk1"/>
                        </a:solidFill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5AA7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cs">
                          <a:solidFill>
                            <a:schemeClr val="dk1"/>
                          </a:solidFill>
                        </a:rPr>
                        <a:t>21</a:t>
                      </a:r>
                      <a:endParaRPr b="1">
                        <a:solidFill>
                          <a:schemeClr val="dk1"/>
                        </a:solidFill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5AA7"/>
                    </a:solidFill>
                  </a:tcPr>
                </a:tc>
              </a:tr>
              <a:tr h="54132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cs">
                          <a:solidFill>
                            <a:schemeClr val="dk1"/>
                          </a:solidFill>
                        </a:rPr>
                        <a:t>2</a:t>
                      </a:r>
                      <a:endParaRPr b="1">
                        <a:solidFill>
                          <a:schemeClr val="dk1"/>
                        </a:solidFill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5AA7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cs">
                          <a:solidFill>
                            <a:schemeClr val="dk1"/>
                          </a:solidFill>
                        </a:rPr>
                        <a:t>Kontrola a doplnění</a:t>
                      </a:r>
                      <a:endParaRPr b="1">
                        <a:solidFill>
                          <a:schemeClr val="dk1"/>
                        </a:solidFill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5AA7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cs">
                          <a:solidFill>
                            <a:schemeClr val="dk1"/>
                          </a:solidFill>
                        </a:rPr>
                        <a:t>úterý 24. března 2020 8:00:00</a:t>
                      </a:r>
                      <a:endParaRPr b="1">
                        <a:solidFill>
                          <a:schemeClr val="dk1"/>
                        </a:solidFill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5AA7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cs">
                          <a:solidFill>
                            <a:schemeClr val="dk1"/>
                          </a:solidFill>
                        </a:rPr>
                        <a:t>pondělí 13. dubna 2020 12:00:00</a:t>
                      </a:r>
                      <a:endParaRPr b="1">
                        <a:solidFill>
                          <a:schemeClr val="dk1"/>
                        </a:solidFill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5AA7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cs">
                          <a:solidFill>
                            <a:schemeClr val="dk1"/>
                          </a:solidFill>
                        </a:rPr>
                        <a:t>20</a:t>
                      </a:r>
                      <a:endParaRPr b="1">
                        <a:solidFill>
                          <a:schemeClr val="dk1"/>
                        </a:solidFill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5AA7"/>
                    </a:solidFill>
                  </a:tcPr>
                </a:tc>
              </a:tr>
              <a:tr h="54132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cs">
                          <a:solidFill>
                            <a:schemeClr val="dk1"/>
                          </a:solidFill>
                        </a:rPr>
                        <a:t>3</a:t>
                      </a:r>
                      <a:endParaRPr b="1">
                        <a:solidFill>
                          <a:schemeClr val="dk1"/>
                        </a:solidFill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5AA7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cs">
                          <a:solidFill>
                            <a:schemeClr val="dk1"/>
                          </a:solidFill>
                        </a:rPr>
                        <a:t>Získání podpory</a:t>
                      </a:r>
                      <a:endParaRPr b="1">
                        <a:solidFill>
                          <a:schemeClr val="dk1"/>
                        </a:solidFill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5AA7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cs">
                          <a:solidFill>
                            <a:schemeClr val="dk1"/>
                          </a:solidFill>
                        </a:rPr>
                        <a:t>středa 15. dubna 2020 8:00:00</a:t>
                      </a:r>
                      <a:endParaRPr b="1">
                        <a:solidFill>
                          <a:schemeClr val="dk1"/>
                        </a:solidFill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5AA7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cs">
                          <a:solidFill>
                            <a:schemeClr val="dk1"/>
                          </a:solidFill>
                        </a:rPr>
                        <a:t>čtvrtek 30. dubna 2020 12:00:00</a:t>
                      </a:r>
                      <a:endParaRPr b="1">
                        <a:solidFill>
                          <a:schemeClr val="dk1"/>
                        </a:solidFill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5AA7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cs">
                          <a:solidFill>
                            <a:schemeClr val="dk1"/>
                          </a:solidFill>
                        </a:rPr>
                        <a:t>15</a:t>
                      </a:r>
                      <a:endParaRPr b="1">
                        <a:solidFill>
                          <a:schemeClr val="dk1"/>
                        </a:solidFill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5AA7"/>
                    </a:solidFill>
                  </a:tcPr>
                </a:tc>
              </a:tr>
              <a:tr h="54132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cs">
                          <a:solidFill>
                            <a:schemeClr val="dk1"/>
                          </a:solidFill>
                        </a:rPr>
                        <a:t>4</a:t>
                      </a:r>
                      <a:endParaRPr b="1">
                        <a:solidFill>
                          <a:schemeClr val="dk1"/>
                        </a:solidFill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5AA7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cs">
                          <a:solidFill>
                            <a:schemeClr val="dk1"/>
                          </a:solidFill>
                        </a:rPr>
                        <a:t>Hlasování</a:t>
                      </a:r>
                      <a:endParaRPr b="1">
                        <a:solidFill>
                          <a:schemeClr val="dk1"/>
                        </a:solidFill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5AA7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cs">
                          <a:solidFill>
                            <a:schemeClr val="dk1"/>
                          </a:solidFill>
                        </a:rPr>
                        <a:t>pondělí 4. května 2020 8:00:00</a:t>
                      </a:r>
                      <a:endParaRPr b="1">
                        <a:solidFill>
                          <a:schemeClr val="dk1"/>
                        </a:solidFill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5AA7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cs">
                          <a:solidFill>
                            <a:schemeClr val="dk1"/>
                          </a:solidFill>
                        </a:rPr>
                        <a:t>úterý 19. května 2020 0:00:00</a:t>
                      </a:r>
                      <a:endParaRPr b="1">
                        <a:solidFill>
                          <a:schemeClr val="dk1"/>
                        </a:solidFill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5AA7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cs">
                          <a:solidFill>
                            <a:schemeClr val="dk1"/>
                          </a:solidFill>
                        </a:rPr>
                        <a:t>15</a:t>
                      </a:r>
                      <a:endParaRPr b="1">
                        <a:solidFill>
                          <a:schemeClr val="dk1"/>
                        </a:solidFill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5AA7"/>
                    </a:solidFill>
                  </a:tcPr>
                </a:tc>
              </a:tr>
              <a:tr h="54132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cs">
                          <a:solidFill>
                            <a:schemeClr val="dk1"/>
                          </a:solidFill>
                        </a:rPr>
                        <a:t>5</a:t>
                      </a:r>
                      <a:endParaRPr b="1">
                        <a:solidFill>
                          <a:schemeClr val="dk1"/>
                        </a:solidFill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5AA7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cs">
                          <a:solidFill>
                            <a:schemeClr val="dk1"/>
                          </a:solidFill>
                        </a:rPr>
                        <a:t>Vyhlášení vítězných projektů</a:t>
                      </a:r>
                      <a:endParaRPr b="1">
                        <a:solidFill>
                          <a:schemeClr val="dk1"/>
                        </a:solidFill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5AA7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cs">
                          <a:solidFill>
                            <a:schemeClr val="dk1"/>
                          </a:solidFill>
                        </a:rPr>
                        <a:t>čtvrtek 21. května 2020 18:00:00</a:t>
                      </a:r>
                      <a:endParaRPr b="1">
                        <a:solidFill>
                          <a:schemeClr val="dk1"/>
                        </a:solidFill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5AA7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cs">
                          <a:solidFill>
                            <a:schemeClr val="dk1"/>
                          </a:solidFill>
                        </a:rPr>
                        <a:t>čtvrtek 21. května 2020 18:00:00</a:t>
                      </a:r>
                      <a:endParaRPr b="1">
                        <a:solidFill>
                          <a:schemeClr val="dk1"/>
                        </a:solidFill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5AA7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cs">
                          <a:solidFill>
                            <a:schemeClr val="dk1"/>
                          </a:solidFill>
                        </a:rPr>
                        <a:t>0</a:t>
                      </a:r>
                      <a:endParaRPr b="1">
                        <a:solidFill>
                          <a:schemeClr val="dk1"/>
                        </a:solidFill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5AA7"/>
                    </a:solidFill>
                  </a:tcPr>
                </a:tc>
              </a:tr>
              <a:tr h="290000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cs">
                          <a:solidFill>
                            <a:schemeClr val="dk1"/>
                          </a:solidFill>
                        </a:rPr>
                        <a:t>6</a:t>
                      </a:r>
                      <a:endParaRPr b="1">
                        <a:solidFill>
                          <a:schemeClr val="dk1"/>
                        </a:solidFill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5AA7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cs">
                          <a:solidFill>
                            <a:schemeClr val="dk1"/>
                          </a:solidFill>
                        </a:rPr>
                        <a:t>Realizace</a:t>
                      </a:r>
                      <a:endParaRPr b="1">
                        <a:solidFill>
                          <a:schemeClr val="dk1"/>
                        </a:solidFill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5AA7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cs">
                          <a:solidFill>
                            <a:schemeClr val="dk1"/>
                          </a:solidFill>
                        </a:rPr>
                        <a:t>čtvrtek 21. května 2020 18:00:00</a:t>
                      </a:r>
                      <a:endParaRPr b="1">
                        <a:solidFill>
                          <a:schemeClr val="dk1"/>
                        </a:solidFill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5AA7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cs">
                          <a:solidFill>
                            <a:schemeClr val="dk1"/>
                          </a:solidFill>
                        </a:rPr>
                        <a:t>pondělí 30. listopadu 2020 18:00:00</a:t>
                      </a:r>
                      <a:endParaRPr b="1">
                        <a:solidFill>
                          <a:schemeClr val="dk1"/>
                        </a:solidFill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5AA7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cs">
                          <a:solidFill>
                            <a:schemeClr val="dk1"/>
                          </a:solidFill>
                        </a:rPr>
                        <a:t>193</a:t>
                      </a:r>
                      <a:endParaRPr b="1">
                        <a:solidFill>
                          <a:schemeClr val="dk1"/>
                        </a:solidFill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5AA7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Dark">
  <a:themeElements>
    <a:clrScheme name="Simple Dark">
      <a:dk1>
        <a:srgbClr val="FFFFFF"/>
      </a:dk1>
      <a:lt1>
        <a:srgbClr val="212121"/>
      </a:lt1>
      <a:dk2>
        <a:srgbClr val="303030"/>
      </a:dk2>
      <a:lt2>
        <a:srgbClr val="ADADAD"/>
      </a:lt2>
      <a:accent1>
        <a:srgbClr val="009688"/>
      </a:accent1>
      <a:accent2>
        <a:srgbClr val="EEEEEE"/>
      </a:accent2>
      <a:accent3>
        <a:srgbClr val="78909C"/>
      </a:accent3>
      <a:accent4>
        <a:srgbClr val="FFAB40"/>
      </a:accent4>
      <a:accent5>
        <a:srgbClr val="4DD0E1"/>
      </a:accent5>
      <a:accent6>
        <a:srgbClr val="EEFF41"/>
      </a:accent6>
      <a:hlink>
        <a:srgbClr val="4DD0E1"/>
      </a:hlink>
      <a:folHlink>
        <a:srgbClr val="4DD0E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