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2423821-4A3E-4DEF-9E9B-3D747FA2E184}">
  <a:tblStyle styleId="{62423821-4A3E-4DEF-9E9B-3D747FA2E18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B4BD28E4-8F01-4923-8558-D679515C292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6d5c5c372a_0_3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6d5c5c372a_0_3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6d5c5c372a_0_4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6d5c5c372a_0_4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d5c5c372a_0_4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d5c5c372a_0_4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6d5c5c372a_0_3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6d5c5c372a_0_3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6d5c5c372a_0_3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6d5c5c372a_0_3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d5c5c372a_0_3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d5c5c372a_0_3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6d5c5c372a_0_3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6d5c5c372a_0_3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6d5c5c372a_0_3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6d5c5c372a_0_3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6d5c5c372a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6d5c5c372a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6d5c5c372a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6d5c5c372a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765fd7f87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765fd7f87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17" name="Google Shape;17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729075" y="95575"/>
            <a:ext cx="1846051" cy="1846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rgbClr val="005AA7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8009850" y="210550"/>
            <a:ext cx="883825" cy="88382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hyperlink" Target="mailto:katerina.arnotova@cakovice.cz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pocitamesvami.cz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3338" y="991750"/>
            <a:ext cx="5056975" cy="149685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4294967295" type="title"/>
          </p:nvPr>
        </p:nvSpPr>
        <p:spPr>
          <a:xfrm>
            <a:off x="351538" y="296410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/>
              <a:t>PARTICIPATIVNÍ ROZPOČET</a:t>
            </a:r>
            <a:endParaRPr b="1"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cs" sz="3600"/>
              <a:t>MČ PRAHA - ČAKOVICE</a:t>
            </a:r>
            <a:endParaRPr b="1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Fáze návrhu projektu od zadání k realizaci</a:t>
            </a:r>
            <a:endParaRPr/>
          </a:p>
        </p:txBody>
      </p:sp>
      <p:graphicFrame>
        <p:nvGraphicFramePr>
          <p:cNvPr id="111" name="Google Shape;111;p22"/>
          <p:cNvGraphicFramePr/>
          <p:nvPr/>
        </p:nvGraphicFramePr>
        <p:xfrm>
          <a:off x="253913" y="139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{B4BD28E4-8F01-4923-8558-D679515C2926}</a:tableStyleId>
              </a:tblPr>
              <a:tblGrid>
                <a:gridCol w="2878725"/>
                <a:gridCol w="2878725"/>
                <a:gridCol w="2878725"/>
              </a:tblGrid>
              <a:tr h="759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čeká na doplnění a schválení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je možná úprava navrhovatelem</a:t>
                      </a:r>
                      <a:endParaRPr>
                        <a:solidFill>
                          <a:srgbClr val="E9BF1E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předložený ke kontrole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úřad zveřejní nebo vrátí k doplnění</a:t>
                      </a:r>
                      <a:endParaRPr>
                        <a:solidFill>
                          <a:srgbClr val="E9BF1E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zveřejněný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je možné získávat podporu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759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schválený k podpoře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již nelze podávat nové projekty</a:t>
                      </a:r>
                      <a:endParaRPr>
                        <a:solidFill>
                          <a:srgbClr val="E9BF1E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zařazen k hlasování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hlasováním se rozhoduje o vítězných návrzích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nezískal dostatečnou podporu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nebyl zařazen do hlasování nebo nebyl v hlasování úspěšný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983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určený k realizaci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projekt úřad bude realizovat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160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E9BF1E"/>
                        </a:solidFill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zamítnutý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návrh nesplnil pravidla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návrh zůstává zveřejněn pouze tehdy, pokud byl předložen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zrealizován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r>
                        <a:rPr lang="cs">
                          <a:solidFill>
                            <a:schemeClr val="dk1"/>
                          </a:solidFill>
                        </a:rPr>
                        <a:t>návrh byl zrealizován</a:t>
                      </a:r>
                      <a:br>
                        <a:rPr lang="cs">
                          <a:solidFill>
                            <a:schemeClr val="dk1"/>
                          </a:solidFill>
                        </a:rPr>
                      </a:b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DOTAZY A ZÁVĚR</a:t>
            </a:r>
            <a:endParaRPr/>
          </a:p>
        </p:txBody>
      </p:sp>
      <p:sp>
        <p:nvSpPr>
          <p:cNvPr id="117" name="Google Shape;117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KONTAKTY</a:t>
            </a:r>
            <a:endParaRPr b="1">
              <a:solidFill>
                <a:srgbClr val="E9BF1E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chemeClr val="dk1"/>
                </a:solidFill>
              </a:rPr>
              <a:t>koordinátorka participativního rozpočtu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rgbClr val="E9BF1E"/>
                </a:solidFill>
              </a:rPr>
              <a:t>místostarostka </a:t>
            </a:r>
            <a:r>
              <a:rPr lang="cs">
                <a:solidFill>
                  <a:srgbClr val="E9BF1E"/>
                </a:solidFill>
              </a:rPr>
              <a:t>Kateřina Arnotová</a:t>
            </a:r>
            <a:br>
              <a:rPr lang="cs"/>
            </a:br>
            <a:r>
              <a:rPr lang="cs">
                <a:solidFill>
                  <a:schemeClr val="dk1"/>
                </a:solidFill>
              </a:rPr>
              <a:t>mail:	</a:t>
            </a:r>
            <a:r>
              <a:rPr lang="cs" u="sng">
                <a:solidFill>
                  <a:schemeClr val="dk1"/>
                </a:solidFill>
                <a:hlinkClick r:id="rId3"/>
              </a:rPr>
              <a:t>katerina.arnotova@cakovice.cz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telefon:	277 003 442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CO JE PARTICIPATIVNÍ ROZPOČET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Participativní rozpočet</a:t>
            </a:r>
            <a:r>
              <a:rPr lang="cs"/>
              <a:t> </a:t>
            </a:r>
            <a:r>
              <a:rPr lang="cs">
                <a:solidFill>
                  <a:schemeClr val="dk1"/>
                </a:solidFill>
              </a:rPr>
              <a:t>je proces, ve kterém místní občané rozhodují, jak bude vynaložena část veřejného rozpočtu. Zapojují se tak přímo do rozhodovacího procesu o rozpočtu městské části.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zapojení občanů do rozhodování o využití části finančních prostředků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možnost navrhování projektů ke zlepšení kvality života a veřejného prostoru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diskuze </a:t>
            </a:r>
            <a:r>
              <a:rPr lang="cs">
                <a:solidFill>
                  <a:schemeClr val="dk1"/>
                </a:solidFill>
              </a:rPr>
              <a:t>nad projekty a hlasovat o vítězných návrzích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PARAMETRY PARTICIPATIVNÍHO ROZPOČTU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OBČANÉ</a:t>
            </a:r>
            <a:r>
              <a:rPr lang="cs"/>
              <a:t>: </a:t>
            </a:r>
            <a:r>
              <a:rPr lang="cs">
                <a:solidFill>
                  <a:schemeClr val="dk1"/>
                </a:solidFill>
              </a:rPr>
              <a:t>podávají návrhy, hlasují a vyberou vítězné projekty</a:t>
            </a:r>
            <a:br>
              <a:rPr lang="cs"/>
            </a:br>
            <a:r>
              <a:rPr b="1" lang="cs">
                <a:solidFill>
                  <a:srgbClr val="E9BF1E"/>
                </a:solidFill>
              </a:rPr>
              <a:t>ÚŘAD</a:t>
            </a:r>
            <a:r>
              <a:rPr lang="cs"/>
              <a:t>: </a:t>
            </a:r>
            <a:r>
              <a:rPr lang="cs">
                <a:solidFill>
                  <a:schemeClr val="dk1"/>
                </a:solidFill>
              </a:rPr>
              <a:t>vyhradí finanční prostředky, zajistí koordinaci a následnou realizaci vítězných projektů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PARAMETRY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alokovaná částka v rozpočtu MČ 500 000,- Kč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návrhy projektů podávají občané s trvalou adresou v MČ ve věku 18+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každý může podat jeden návrh projektu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maximální náklady na jeden projekt 100 000,- Kč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minimální náklady na jeden projekt 30 000,- Kč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4 lokality: Čakovice, Miškovice, Třeboradice a sídliště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PODPOROVANÉ PROJEKTY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PÉČE O ŽIVOTNÍ PROSTŘEDÍ A VEŘEJNÝ PROSTOR</a:t>
            </a:r>
            <a:br>
              <a:rPr b="1" lang="cs">
                <a:solidFill>
                  <a:srgbClr val="E9BF1E"/>
                </a:solidFill>
              </a:rPr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podpořeny budou drobné zásahy přispívající k oživení veřejných prostranství</a:t>
            </a:r>
            <a:r>
              <a:rPr lang="cs"/>
              <a:t> 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návrhy směřující k ochraně přírody a zlepšování životního prostředí městské části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KOMUNITNÍ ŽIVOT A AKTIVNÍ TRÁVENÍ VOLNÉHO ČASU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vytvoření zázemí pro sousedské/komunitní aktivity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zázemí pro n</a:t>
            </a:r>
            <a:r>
              <a:rPr lang="cs">
                <a:solidFill>
                  <a:schemeClr val="dk1"/>
                </a:solidFill>
              </a:rPr>
              <a:t>eorganizované volnočasové aktivity dětí, mládeže i dospělých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Projekt musí být realizován na pozemcích v majetku či svěřené správě Městské části Praha-Čakovice a realizace v kompetenci samosprávy MČ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NEPODPOROVANÉ PROJEKTY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520600" cy="346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NELZE PODPOŘIT</a:t>
            </a:r>
            <a:endParaRPr b="1">
              <a:solidFill>
                <a:srgbClr val="E9BF1E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vyžadující pro realizaci územní rozhodnutí či stavební povolení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komerční (např. vybudování zahrádky před oblíbenou restaurací/kavárnou)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propagující subjekty komerčního či politického charakteru a produkty,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   služby nebo činnosti takových subjektů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v nichž je obvyklá životnost navrhovaných prvků menší než 3 roky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týkající se dopravních opatření, např. instalace světelných zařízení,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   přechodů pro chodce nebo úprav křižovatek a komunikací vedoucích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	   ke zklidnění dopravy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                                                                         </a:t>
            </a:r>
            <a:r>
              <a:rPr lang="cs"/>
              <a:t>                    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PODÁVÁNÍ NÁVRHŮ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online formuláře na </a:t>
            </a:r>
            <a:r>
              <a:rPr lang="cs" u="sng">
                <a:solidFill>
                  <a:schemeClr val="dk1"/>
                </a:solidFill>
                <a:hlinkClick r:id="rId3"/>
              </a:rPr>
              <a:t>www.pocitamesvami.cz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prostředn</a:t>
            </a:r>
            <a:r>
              <a:rPr lang="cs">
                <a:solidFill>
                  <a:schemeClr val="dk1"/>
                </a:solidFill>
              </a:rPr>
              <a:t>ictvím tištěného formuláře</a:t>
            </a:r>
            <a:endParaRPr>
              <a:solidFill>
                <a:schemeClr val="dk1"/>
              </a:solidFill>
            </a:endParaRPr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OBSAH NÁVRHU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</a:t>
            </a:r>
            <a:r>
              <a:rPr lang="cs">
                <a:solidFill>
                  <a:schemeClr val="dk1"/>
                </a:solidFill>
              </a:rPr>
              <a:t> </a:t>
            </a:r>
            <a:r>
              <a:rPr lang="cs">
                <a:solidFill>
                  <a:schemeClr val="dk1"/>
                </a:solidFill>
              </a:rPr>
              <a:t>identifikační údaje navrhovatele včetně kontaktů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název a krátký a výstižný popis návrhu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jednoznačné umístění návrhu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podrobný rozpočet na předepsaném formuláři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fotografie současného stavu lokality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doporučujeme připojit příklady referenčních projektů</a:t>
            </a:r>
            <a:br>
              <a:rPr lang="cs"/>
            </a:br>
            <a:r>
              <a:rPr lang="cs"/>
              <a:t>	</a:t>
            </a: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doporučujeme připojit n</a:t>
            </a:r>
            <a:r>
              <a:rPr lang="cs">
                <a:solidFill>
                  <a:schemeClr val="dk1"/>
                </a:solidFill>
              </a:rPr>
              <a:t>ákres či vizualizaci navrhovaného řešení</a:t>
            </a:r>
            <a:r>
              <a:rPr lang="cs">
                <a:solidFill>
                  <a:srgbClr val="E9BF1E"/>
                </a:solidFill>
              </a:rPr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HLASOVÁNÍ A URČENÍ VÝSLEDKŮ</a:t>
            </a:r>
            <a:endParaRPr/>
          </a:p>
        </p:txBody>
      </p:sp>
      <p:sp>
        <p:nvSpPr>
          <p:cNvPr id="93" name="Google Shape;93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solidFill>
                  <a:schemeClr val="dk1"/>
                </a:solidFill>
              </a:rPr>
              <a:t>Hlasovat v participativním rozpočtu městské části může každý, kdo se registruje na portálu pocitamesvami.cz, nejen občané MČ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k</a:t>
            </a:r>
            <a:r>
              <a:rPr lang="cs">
                <a:solidFill>
                  <a:schemeClr val="dk1"/>
                </a:solidFill>
              </a:rPr>
              <a:t>aždý hlasující může podpořit nejméně 2 a nejvýše 3 různé návrhy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k</a:t>
            </a:r>
            <a:r>
              <a:rPr lang="cs">
                <a:solidFill>
                  <a:schemeClr val="dk1"/>
                </a:solidFill>
              </a:rPr>
              <a:t>aždý hlasující může udělit záporný hlas jednomu návrhu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STANOVENÍ VÍTĚZNÝCH PROJEKTŮ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na základě celkového součtu všech udělených kladných a záporných hlasů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VÝJIMKY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upřednostnění lokality (aby v každé z lokalit byl minimálně jeden projekt)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kontroverzní projekt s velkým počtem záporných bodů (definováno v pravidlech)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HARMONOGRAM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PŘÍPRAVA PRAVIDEL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návrh od zítřka vyvěšen na webu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m</a:t>
            </a:r>
            <a:r>
              <a:rPr lang="cs">
                <a:solidFill>
                  <a:schemeClr val="dk1"/>
                </a:solidFill>
              </a:rPr>
              <a:t>ožnost vyjádřit se k textové podobě pravidel do 20. ledna 2020 včetně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PODÁVÁNÍ NÁVRHŮ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možnost podávat návrhy od 2. března 2020 do 23. března 2020 (plán)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přijaté návrhy po kontrole zveřejněné, navrhovatelé mohou získávat</a:t>
            </a:r>
            <a:br>
              <a:rPr lang="cs">
                <a:solidFill>
                  <a:schemeClr val="dk1"/>
                </a:solidFill>
              </a:rPr>
            </a:br>
            <a:r>
              <a:rPr lang="cs">
                <a:solidFill>
                  <a:schemeClr val="dk1"/>
                </a:solidFill>
              </a:rPr>
              <a:t>   veřejnou podporu potřebnou pro zařazení do závěrečného hlasování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b="1" lang="cs">
                <a:solidFill>
                  <a:srgbClr val="E9BF1E"/>
                </a:solidFill>
              </a:rPr>
              <a:t>HLASOVÁNÍ</a:t>
            </a:r>
            <a:br>
              <a:rPr lang="cs"/>
            </a:br>
            <a:r>
              <a:rPr lang="cs">
                <a:solidFill>
                  <a:srgbClr val="E9BF1E"/>
                </a:solidFill>
              </a:rPr>
              <a:t>● </a:t>
            </a:r>
            <a:r>
              <a:rPr lang="cs">
                <a:solidFill>
                  <a:schemeClr val="dk1"/>
                </a:solidFill>
              </a:rPr>
              <a:t>bude oznámeno v Čakovických novinách, na webu a pomocí sociálních sítí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Podrobný harmonogram</a:t>
            </a:r>
            <a:endParaRPr/>
          </a:p>
        </p:txBody>
      </p:sp>
      <p:graphicFrame>
        <p:nvGraphicFramePr>
          <p:cNvPr id="105" name="Google Shape;105;p21"/>
          <p:cNvGraphicFramePr/>
          <p:nvPr/>
        </p:nvGraphicFramePr>
        <p:xfrm>
          <a:off x="333350" y="1215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{62423821-4A3E-4DEF-9E9B-3D747FA2E184}</a:tableStyleId>
              </a:tblPr>
              <a:tblGrid>
                <a:gridCol w="759325"/>
                <a:gridCol w="1865400"/>
                <a:gridCol w="2347325"/>
                <a:gridCol w="2228850"/>
                <a:gridCol w="1276400"/>
              </a:tblGrid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>
                        <a:solidFill>
                          <a:srgbClr val="E9BF1E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FÁZE</a:t>
                      </a:r>
                      <a:endParaRPr b="1">
                        <a:solidFill>
                          <a:srgbClr val="E9BF1E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OD</a:t>
                      </a:r>
                      <a:endParaRPr b="1">
                        <a:solidFill>
                          <a:srgbClr val="E9BF1E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DO</a:t>
                      </a:r>
                      <a:endParaRPr b="1">
                        <a:solidFill>
                          <a:srgbClr val="E9BF1E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rgbClr val="E9BF1E"/>
                          </a:solidFill>
                        </a:rPr>
                        <a:t>POČET DNÍ</a:t>
                      </a:r>
                      <a:endParaRPr b="1">
                        <a:solidFill>
                          <a:srgbClr val="E9BF1E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1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Podávání návrhů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pondělí 2. března 2020 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pondělí 23. března 2020 18:00:00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21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2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Kontrola a doplnění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úterý 24. března 2020 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pondělí 13. dubna 2020 12:00:00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20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3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Získání podpory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středa 15. dubna 2020 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čtvrtek 30. dubna 2020 12:00:00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15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4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Hlasování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pondělí 4. května 2020 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úterý 19. května 2020 0:00:00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15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54132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5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Vyhlášení vítězných projektů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čtvrtek 21. května 2020 18:00:00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čtvrtek 21. května 2020 18:00:00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  <a:tr h="290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6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Realizace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čtvrtek 21. května 2020 18:00:00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pondělí 30. listopadu 2020 18:00:00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s">
                          <a:solidFill>
                            <a:schemeClr val="dk1"/>
                          </a:solidFill>
                        </a:rPr>
                        <a:t>193</a:t>
                      </a:r>
                      <a:endParaRPr b="1">
                        <a:solidFill>
                          <a:schemeClr val="dk1"/>
                        </a:solidFill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5AA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